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Tooth Preparation for silver amalgam restorations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Pit &amp; Fissure Lesions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factors:</a:t>
            </a:r>
          </a:p>
          <a:p>
            <a:r>
              <a:rPr lang="en-US" dirty="0" smtClean="0"/>
              <a:t>1) Extent to which enamel is involved by the carious process</a:t>
            </a:r>
          </a:p>
          <a:p>
            <a:r>
              <a:rPr lang="en-US" dirty="0" smtClean="0"/>
              <a:t>2) Extensions that are to be made along fissures to achieve sound and smooth margins.</a:t>
            </a:r>
          </a:p>
          <a:p>
            <a:r>
              <a:rPr lang="en-US" dirty="0" smtClean="0"/>
              <a:t>3) Limited bur depth from external walls is 1.5-2mm and 0.2 mm into dentin.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for pit &amp; fissure caries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1) Preparation should be extended to sound margins</a:t>
            </a:r>
          </a:p>
          <a:p>
            <a:r>
              <a:rPr lang="en-US" dirty="0" smtClean="0"/>
              <a:t>2) Avoid terminating margins on cusp heights or ridge crests.</a:t>
            </a:r>
          </a:p>
          <a:p>
            <a:r>
              <a:rPr lang="en-US" dirty="0" smtClean="0"/>
              <a:t>3) If extension from primary groove includes ½ or more of cusp incline, cusp capping should be considered. If 2/3 rd, cusp capping should be done.</a:t>
            </a:r>
          </a:p>
          <a:p>
            <a:r>
              <a:rPr lang="en-US" dirty="0" smtClean="0"/>
              <a:t>4) All the fissures which cannot be eliminated by </a:t>
            </a:r>
            <a:r>
              <a:rPr lang="en-US" dirty="0" err="1" smtClean="0"/>
              <a:t>enameloplasty</a:t>
            </a:r>
            <a:r>
              <a:rPr lang="en-US" dirty="0" smtClean="0"/>
              <a:t> should be included in the prepn.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5) Depth at central pit should be 1.5mm, 0.2- 0.5mm into dentin, 2mm from external surfaces.</a:t>
            </a:r>
          </a:p>
          <a:p>
            <a:r>
              <a:rPr lang="en-US" dirty="0" smtClean="0"/>
              <a:t>6) Close lesions (&lt;0.5 mm apart) should be joined.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Rules for outline form for smooth surface lesions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1) Extend margins to sound tooth structure</a:t>
            </a:r>
          </a:p>
          <a:p>
            <a:r>
              <a:rPr lang="en-US" dirty="0" smtClean="0"/>
              <a:t>2) Avoid terminating on </a:t>
            </a:r>
            <a:r>
              <a:rPr lang="en-US" dirty="0" err="1" smtClean="0"/>
              <a:t>cuspal</a:t>
            </a:r>
            <a:r>
              <a:rPr lang="en-US" dirty="0" smtClean="0"/>
              <a:t> eminences.</a:t>
            </a:r>
          </a:p>
          <a:p>
            <a:r>
              <a:rPr lang="en-US" dirty="0" smtClean="0"/>
              <a:t> 3)Restrict axial wall </a:t>
            </a:r>
            <a:r>
              <a:rPr lang="en-US" dirty="0" err="1" smtClean="0"/>
              <a:t>pulpal</a:t>
            </a:r>
            <a:r>
              <a:rPr lang="en-US" dirty="0" smtClean="0"/>
              <a:t> depth to a maximum of 0.2 to 0.8mm . The bur is held parallel to DEJ cutting 0.3 mm into enamel and 0.5 mm into dentin</a:t>
            </a:r>
          </a:p>
          <a:p>
            <a:r>
              <a:rPr lang="en-US" dirty="0" smtClean="0"/>
              <a:t>4) The gingival margins are extended apically of proximal contact to provide a minimum </a:t>
            </a:r>
            <a:r>
              <a:rPr lang="en-US" dirty="0" err="1" smtClean="0"/>
              <a:t>clearnce</a:t>
            </a:r>
            <a:r>
              <a:rPr lang="en-US" dirty="0" smtClean="0"/>
              <a:t> of 0.5 mm between gingival margin and adjacent tooth.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PULPAL DEPTH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91063"/>
          </a:xfrm>
        </p:spPr>
        <p:txBody>
          <a:bodyPr>
            <a:normAutofit/>
          </a:bodyPr>
          <a:lstStyle/>
          <a:p>
            <a:endParaRPr lang="en-US" sz="2800" dirty="0" smtClean="0">
              <a:latin typeface="Arial Narrow" pitchFamily="34" charset="0"/>
            </a:endParaRPr>
          </a:p>
          <a:p>
            <a:r>
              <a:rPr lang="en-US" sz="2800" dirty="0" smtClean="0">
                <a:latin typeface="Arial Narrow" pitchFamily="34" charset="0"/>
              </a:rPr>
              <a:t>Variance in </a:t>
            </a:r>
            <a:r>
              <a:rPr lang="en-US" sz="2800" dirty="0" err="1" smtClean="0">
                <a:latin typeface="Arial Narrow" pitchFamily="34" charset="0"/>
              </a:rPr>
              <a:t>pulpal</a:t>
            </a:r>
            <a:r>
              <a:rPr lang="en-US" sz="2800" dirty="0" smtClean="0">
                <a:latin typeface="Arial Narrow" pitchFamily="34" charset="0"/>
              </a:rPr>
              <a:t> depth-a. At minimal gingival extension.</a:t>
            </a:r>
          </a:p>
          <a:p>
            <a:r>
              <a:rPr lang="en-US" sz="2800" dirty="0" smtClean="0">
                <a:latin typeface="Arial Narrow" pitchFamily="34" charset="0"/>
              </a:rPr>
              <a:t>b. At moderate extension.</a:t>
            </a:r>
          </a:p>
          <a:p>
            <a:r>
              <a:rPr lang="en-US" sz="2800" dirty="0" smtClean="0">
                <a:latin typeface="Arial Narrow" pitchFamily="34" charset="0"/>
              </a:rPr>
              <a:t>c. At extension that places gingival margin at cementum.</a:t>
            </a:r>
            <a:endParaRPr lang="en-US" sz="2800" dirty="0">
              <a:latin typeface="Arial Narrow" pitchFamily="34" charset="0"/>
            </a:endParaRPr>
          </a:p>
        </p:txBody>
      </p:sp>
      <p:pic>
        <p:nvPicPr>
          <p:cNvPr id="5122" name="Picture 2" descr="C:\Documents and Settings\cmpaq\My Documents\conservative dentistry\CAVITY PREPARATION\Fig.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436171"/>
            <a:ext cx="5111750" cy="352687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Auxillary</a:t>
            </a:r>
            <a:r>
              <a:rPr lang="en-US" dirty="0" smtClean="0"/>
              <a:t> factors for outline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Conservation</a:t>
            </a:r>
          </a:p>
          <a:p>
            <a:r>
              <a:rPr lang="en-US" dirty="0" smtClean="0"/>
              <a:t>Adjacent enamel cracks.(crazing) or </a:t>
            </a:r>
            <a:r>
              <a:rPr lang="en-US" dirty="0" err="1" smtClean="0"/>
              <a:t>decalcificationscould</a:t>
            </a:r>
            <a:r>
              <a:rPr lang="en-US" dirty="0" smtClean="0"/>
              <a:t> be involved in the preparation.</a:t>
            </a:r>
          </a:p>
          <a:p>
            <a:r>
              <a:rPr lang="en-US" dirty="0" smtClean="0"/>
              <a:t>Type of restorative material.</a:t>
            </a:r>
          </a:p>
          <a:p>
            <a:r>
              <a:rPr lang="en-US" dirty="0" smtClean="0"/>
              <a:t>Extension for access.</a:t>
            </a:r>
          </a:p>
          <a:p>
            <a:r>
              <a:rPr lang="en-US" dirty="0" smtClean="0"/>
              <a:t>Unusual anatomy.</a:t>
            </a:r>
          </a:p>
          <a:p>
            <a:r>
              <a:rPr lang="en-US" dirty="0" smtClean="0"/>
              <a:t>Margins should be in occlusion with opposing teeth.</a:t>
            </a:r>
          </a:p>
          <a:p>
            <a:r>
              <a:rPr lang="en-US" dirty="0" smtClean="0"/>
              <a:t>Aesthetics.</a:t>
            </a:r>
          </a:p>
          <a:p>
            <a:r>
              <a:rPr lang="en-US" dirty="0" err="1" smtClean="0"/>
              <a:t>Protcection</a:t>
            </a:r>
            <a:r>
              <a:rPr lang="en-US" dirty="0" smtClean="0"/>
              <a:t> of critical anatomy.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Abnormal cleansing capability.-abnormal </a:t>
            </a:r>
            <a:r>
              <a:rPr lang="en-US" dirty="0" err="1" smtClean="0"/>
              <a:t>saliva,mental</a:t>
            </a:r>
            <a:r>
              <a:rPr lang="en-US" dirty="0" smtClean="0"/>
              <a:t> retardation or physical handicaps.</a:t>
            </a:r>
          </a:p>
          <a:p>
            <a:endParaRPr lang="en-US" dirty="0" smtClean="0"/>
          </a:p>
          <a:p>
            <a:r>
              <a:rPr lang="en-US" dirty="0" smtClean="0"/>
              <a:t>Use of </a:t>
            </a:r>
            <a:r>
              <a:rPr lang="en-US" dirty="0" err="1" smtClean="0"/>
              <a:t>enameloplasty</a:t>
            </a:r>
            <a:r>
              <a:rPr lang="en-US" dirty="0" smtClean="0"/>
              <a:t> and </a:t>
            </a:r>
            <a:r>
              <a:rPr lang="en-US" dirty="0" err="1" smtClean="0"/>
              <a:t>enamectomy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Extension for retention.</a:t>
            </a:r>
          </a:p>
          <a:p>
            <a:endParaRPr lang="en-US" dirty="0" smtClean="0"/>
          </a:p>
          <a:p>
            <a:r>
              <a:rPr lang="en-US" dirty="0" smtClean="0"/>
              <a:t>Extension for resistance.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CUSP CAPPING</a:t>
            </a:r>
            <a:endParaRPr lang="en-US" dirty="0"/>
          </a:p>
        </p:txBody>
      </p:sp>
      <p:pic>
        <p:nvPicPr>
          <p:cNvPr id="4" name="Content Placeholder 3" descr="DSC048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17" t="21887" r="12119" b="9085"/>
          <a:stretch>
            <a:fillRect/>
          </a:stretch>
        </p:blipFill>
        <p:spPr>
          <a:xfrm>
            <a:off x="1676400" y="2438400"/>
            <a:ext cx="5181600" cy="3276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Enameloplasty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one third or less of the enamel is involved, the fissure may be removed by </a:t>
            </a:r>
            <a:r>
              <a:rPr lang="en-US" dirty="0" err="1" smtClean="0"/>
              <a:t>enameloplasty</a:t>
            </a:r>
            <a:r>
              <a:rPr lang="en-US" dirty="0" smtClean="0"/>
              <a:t> without preparing or extending the tooth preparation.</a:t>
            </a:r>
          </a:p>
          <a:p>
            <a:r>
              <a:rPr lang="en-US" dirty="0" smtClean="0"/>
              <a:t>It is also indicated in a shallow fissure that approaches or crosses a facial or lingual ridge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ENAMELOPLASTY</a:t>
            </a:r>
            <a:endParaRPr lang="en-US" dirty="0"/>
          </a:p>
        </p:txBody>
      </p:sp>
      <p:pic>
        <p:nvPicPr>
          <p:cNvPr id="4" name="Content Placeholder 3" descr="DSC04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05" t="20203" r="12710" b="12796"/>
          <a:stretch>
            <a:fillRect/>
          </a:stretch>
        </p:blipFill>
        <p:spPr>
          <a:xfrm>
            <a:off x="1905000" y="2057400"/>
            <a:ext cx="4495800" cy="3276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49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9084" y="1600200"/>
            <a:ext cx="6805832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71054"/>
            <a:ext cx="8686800" cy="5003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6.JPG"/>
          <p:cNvPicPr>
            <a:picLocks noChangeAspect="1"/>
          </p:cNvPicPr>
          <p:nvPr/>
        </p:nvPicPr>
        <p:blipFill>
          <a:blip r:embed="rId2" cstate="print"/>
          <a:srcRect l="13636" t="4475" r="8289" b="3307"/>
          <a:stretch>
            <a:fillRect/>
          </a:stretch>
        </p:blipFill>
        <p:spPr>
          <a:xfrm>
            <a:off x="2057400" y="914400"/>
            <a:ext cx="5334000" cy="5772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6700" y="708291"/>
            <a:ext cx="6083300" cy="5463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8.JPG"/>
          <p:cNvPicPr>
            <a:picLocks noChangeAspect="1"/>
          </p:cNvPicPr>
          <p:nvPr/>
        </p:nvPicPr>
        <p:blipFill>
          <a:blip r:embed="rId2" cstate="print"/>
          <a:srcRect t="6667" b="8889"/>
          <a:stretch>
            <a:fillRect/>
          </a:stretch>
        </p:blipFill>
        <p:spPr>
          <a:xfrm>
            <a:off x="1785065" y="457200"/>
            <a:ext cx="5573870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9.JPG"/>
          <p:cNvPicPr>
            <a:picLocks noChangeAspect="1"/>
          </p:cNvPicPr>
          <p:nvPr/>
        </p:nvPicPr>
        <p:blipFill>
          <a:blip r:embed="rId2" cstate="print"/>
          <a:srcRect l="4838"/>
          <a:stretch>
            <a:fillRect/>
          </a:stretch>
        </p:blipFill>
        <p:spPr>
          <a:xfrm>
            <a:off x="2362200" y="681183"/>
            <a:ext cx="4038600" cy="5948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Resistance Form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the shape and placement of the preparation walls that best enable the restoration and the tooth to withstand , without fracture, masticatory forces delivered principally in the long axis of the tooth.</a:t>
            </a:r>
          </a:p>
          <a:p>
            <a:r>
              <a:rPr lang="en-US" dirty="0" smtClean="0"/>
              <a:t>To restrict the extension of the external walls  to allow strong cusp and ridge areas to remain with sufficient dentin support.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 have a slight rounding  (coving) of internal line angles to reduce stress concentrations in tooth structure </a:t>
            </a:r>
          </a:p>
          <a:p>
            <a:r>
              <a:rPr lang="en-US" dirty="0" smtClean="0"/>
              <a:t>To cap cusps and include enough of a weakened tooth within the restoration in extensive tooth preparations.</a:t>
            </a:r>
          </a:p>
          <a:p>
            <a:r>
              <a:rPr lang="en-US" dirty="0" smtClean="0"/>
              <a:t>To provide enough thickness of restorative material to prevent its fracture under load.</a:t>
            </a:r>
          </a:p>
          <a:p>
            <a:r>
              <a:rPr lang="en-US" dirty="0" smtClean="0"/>
              <a:t>To bond the material to tooth structure when appropriate.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Rounding of external line angles (</a:t>
            </a:r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 err="1" smtClean="0"/>
              <a:t>Axiopulpal</a:t>
            </a:r>
            <a:r>
              <a:rPr lang="en-US" dirty="0" smtClean="0"/>
              <a:t> line angles) reduces the stress on some restorative materials (amalgam and porcelain), increasing resistance to fracture of the restorative material.</a:t>
            </a:r>
          </a:p>
          <a:p>
            <a:r>
              <a:rPr lang="en-US" dirty="0" smtClean="0"/>
              <a:t>The minimum thickness for amalgam is 1.5mm, 1-2mm for cast metal and 2mm for porcelain.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Stress patterns of teeth Anterior teeth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Junction between clinical crown and clinical root.</a:t>
            </a:r>
          </a:p>
          <a:p>
            <a:pPr>
              <a:buNone/>
            </a:pPr>
            <a:r>
              <a:rPr lang="en-US" dirty="0" smtClean="0"/>
              <a:t>    </a:t>
            </a:r>
          </a:p>
          <a:p>
            <a:endParaRPr lang="en-IN" dirty="0"/>
          </a:p>
        </p:txBody>
      </p:sp>
      <p:pic>
        <p:nvPicPr>
          <p:cNvPr id="4" name="Picture 3" descr="DSCN0482.JPG"/>
          <p:cNvPicPr>
            <a:picLocks noChangeAspect="1"/>
          </p:cNvPicPr>
          <p:nvPr/>
        </p:nvPicPr>
        <p:blipFill>
          <a:blip r:embed="rId2" cstate="print"/>
          <a:srcRect l="20000" t="26667" r="17500" b="18889"/>
          <a:stretch>
            <a:fillRect/>
          </a:stretch>
        </p:blipFill>
        <p:spPr>
          <a:xfrm>
            <a:off x="1981200" y="2590800"/>
            <a:ext cx="5715000" cy="3733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incisal</a:t>
            </a:r>
            <a:r>
              <a:rPr lang="en-US" dirty="0" smtClean="0"/>
              <a:t> angles, are subject to tensile and shear stresses.</a:t>
            </a:r>
            <a:endParaRPr lang="en-IN" dirty="0"/>
          </a:p>
        </p:txBody>
      </p:sp>
      <p:pic>
        <p:nvPicPr>
          <p:cNvPr id="4" name="Picture 3" descr="DSCN0483.JPG"/>
          <p:cNvPicPr>
            <a:picLocks noChangeAspect="1"/>
          </p:cNvPicPr>
          <p:nvPr/>
        </p:nvPicPr>
        <p:blipFill>
          <a:blip r:embed="rId2" cstate="print"/>
          <a:srcRect l="13333" t="15555" r="15833" b="23333"/>
          <a:stretch>
            <a:fillRect/>
          </a:stretch>
        </p:blipFill>
        <p:spPr>
          <a:xfrm>
            <a:off x="1981200" y="2667000"/>
            <a:ext cx="6005946" cy="3886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8400" y="457200"/>
            <a:ext cx="5633000" cy="5905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axial angles and lingual marginal ridges bear more shear stresses.</a:t>
            </a:r>
            <a:endParaRPr lang="en-IN" dirty="0"/>
          </a:p>
        </p:txBody>
      </p:sp>
      <p:pic>
        <p:nvPicPr>
          <p:cNvPr id="4" name="Picture 3" descr="DSCN0485.JPG"/>
          <p:cNvPicPr>
            <a:picLocks noChangeAspect="1"/>
          </p:cNvPicPr>
          <p:nvPr/>
        </p:nvPicPr>
        <p:blipFill>
          <a:blip r:embed="rId2" cstate="print"/>
          <a:srcRect l="22500" t="24444" r="25834" b="17778"/>
          <a:stretch>
            <a:fillRect/>
          </a:stretch>
        </p:blipFill>
        <p:spPr>
          <a:xfrm>
            <a:off x="2590800" y="2590800"/>
            <a:ext cx="4724400" cy="3962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distal surface of </a:t>
            </a:r>
            <a:r>
              <a:rPr lang="en-US" dirty="0" err="1" smtClean="0"/>
              <a:t>cuspid</a:t>
            </a:r>
            <a:r>
              <a:rPr lang="en-US" dirty="0" smtClean="0"/>
              <a:t> exhibits unique pattern as </a:t>
            </a:r>
            <a:r>
              <a:rPr lang="en-US" dirty="0" err="1" smtClean="0"/>
              <a:t>iut</a:t>
            </a:r>
            <a:r>
              <a:rPr lang="en-US" dirty="0" smtClean="0"/>
              <a:t> is the junction of anterior and posterior segments of the arch.</a:t>
            </a:r>
            <a:endParaRPr lang="en-IN" dirty="0"/>
          </a:p>
        </p:txBody>
      </p:sp>
      <p:pic>
        <p:nvPicPr>
          <p:cNvPr id="4" name="Picture 3" descr="DSCN0489.JPG"/>
          <p:cNvPicPr>
            <a:picLocks noChangeAspect="1"/>
          </p:cNvPicPr>
          <p:nvPr/>
        </p:nvPicPr>
        <p:blipFill>
          <a:blip r:embed="rId2" cstate="print"/>
          <a:srcRect l="25833" t="26667" r="27500" b="22222"/>
          <a:stretch>
            <a:fillRect/>
          </a:stretch>
        </p:blipFill>
        <p:spPr>
          <a:xfrm>
            <a:off x="2971800" y="3124200"/>
            <a:ext cx="4267200" cy="3505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 form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To best resist </a:t>
            </a:r>
            <a:r>
              <a:rPr lang="en-US" sz="2400" dirty="0" err="1" smtClean="0"/>
              <a:t>masticatory</a:t>
            </a:r>
            <a:r>
              <a:rPr lang="en-US" sz="2400" dirty="0" smtClean="0"/>
              <a:t> forces use floors or planes at right angles to direction of loading.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Content Placeholder 3" descr="DSC0499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7333" t="18889" b="27778"/>
          <a:stretch>
            <a:fillRect/>
          </a:stretch>
        </p:blipFill>
        <p:spPr>
          <a:xfrm>
            <a:off x="3962400" y="1981200"/>
            <a:ext cx="47244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 form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If </a:t>
            </a:r>
            <a:r>
              <a:rPr lang="en-US" sz="2400" dirty="0" err="1" smtClean="0"/>
              <a:t>possible,walls</a:t>
            </a:r>
            <a:r>
              <a:rPr lang="en-US" sz="2400" dirty="0" smtClean="0"/>
              <a:t> of preparation should be parallel to direction of loading.</a:t>
            </a:r>
          </a:p>
          <a:p>
            <a:r>
              <a:rPr lang="en-US" sz="2400" dirty="0" smtClean="0"/>
              <a:t>Definite line </a:t>
            </a:r>
            <a:r>
              <a:rPr lang="en-US" sz="2400" dirty="0" err="1" smtClean="0"/>
              <a:t>angles,point</a:t>
            </a:r>
            <a:r>
              <a:rPr lang="en-US" sz="2400" dirty="0" smtClean="0"/>
              <a:t> angles </a:t>
            </a:r>
            <a:r>
              <a:rPr lang="en-US" sz="2400" dirty="0" err="1" smtClean="0"/>
              <a:t>ae</a:t>
            </a:r>
            <a:r>
              <a:rPr lang="en-US" sz="2400" dirty="0" smtClean="0"/>
              <a:t> necessary to prevent </a:t>
            </a:r>
            <a:r>
              <a:rPr lang="en-US" sz="2400" dirty="0" err="1" smtClean="0"/>
              <a:t>micromovements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5" name="Content Placeholder 4" descr="DSC0499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0667" t="8222" r="4000" b="6444"/>
          <a:stretch>
            <a:fillRect/>
          </a:stretch>
        </p:blipFill>
        <p:spPr>
          <a:xfrm>
            <a:off x="3581400" y="205740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 form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Increasing the bulk of a restorative material or leaving sufficient bulk of tooth structure in critical areas will decrease stress per unit volume.</a:t>
            </a:r>
            <a:endParaRPr lang="en-US" sz="2400" dirty="0"/>
          </a:p>
        </p:txBody>
      </p:sp>
      <p:pic>
        <p:nvPicPr>
          <p:cNvPr id="5" name="Content Placeholder 4" descr="DSC0499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9333" t="15334" r="4000" b="18889"/>
          <a:stretch>
            <a:fillRect/>
          </a:stretch>
        </p:blipFill>
        <p:spPr>
          <a:xfrm>
            <a:off x="3505200" y="2362200"/>
            <a:ext cx="49530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uru\Desktop\scan0001.jpg"/>
          <p:cNvPicPr>
            <a:picLocks noChangeAspect="1" noChangeArrowheads="1"/>
          </p:cNvPicPr>
          <p:nvPr/>
        </p:nvPicPr>
        <p:blipFill>
          <a:blip r:embed="rId2" cstate="print"/>
          <a:srcRect l="5833" r="1667" b="-1562"/>
          <a:stretch>
            <a:fillRect/>
          </a:stretch>
        </p:blipFill>
        <p:spPr bwMode="auto">
          <a:xfrm>
            <a:off x="381000" y="914400"/>
            <a:ext cx="84582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Fcators</a:t>
            </a:r>
            <a:r>
              <a:rPr lang="en-US" dirty="0" smtClean="0"/>
              <a:t> affecting resistance form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Assessment of </a:t>
            </a:r>
            <a:r>
              <a:rPr lang="en-US" dirty="0" err="1" smtClean="0">
                <a:solidFill>
                  <a:srgbClr val="FFFF00"/>
                </a:solidFill>
              </a:rPr>
              <a:t>occlusal</a:t>
            </a:r>
            <a:r>
              <a:rPr lang="en-US" dirty="0" smtClean="0">
                <a:solidFill>
                  <a:srgbClr val="FFFF00"/>
                </a:solidFill>
              </a:rPr>
              <a:t> contact:</a:t>
            </a:r>
            <a:r>
              <a:rPr lang="en-US" dirty="0" smtClean="0"/>
              <a:t> on the restoration and remaining tooth structure.</a:t>
            </a:r>
          </a:p>
          <a:p>
            <a:r>
              <a:rPr lang="en-US" dirty="0" smtClean="0"/>
              <a:t>The greater is </a:t>
            </a:r>
            <a:r>
              <a:rPr lang="en-US" dirty="0" err="1" smtClean="0"/>
              <a:t>occlusal</a:t>
            </a:r>
            <a:r>
              <a:rPr lang="en-US" dirty="0" smtClean="0"/>
              <a:t> force, greater is the potential to fracture.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Amount of remaining tooth structure: </a:t>
            </a:r>
            <a:r>
              <a:rPr lang="en-US" dirty="0" smtClean="0"/>
              <a:t>Larger teeth, less prone to </a:t>
            </a:r>
            <a:r>
              <a:rPr lang="en-US" dirty="0" err="1" smtClean="0"/>
              <a:t>frcature</a:t>
            </a:r>
            <a:r>
              <a:rPr lang="en-US" dirty="0" smtClean="0"/>
              <a:t> even though extensively involved.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type of restorative material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Bonding of material to the tooth.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guru\Desktop\scan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304840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retention form is the shape or form of the conventional preparation that resists displacement or removal of the restoration by tipping or lifting forces.</a:t>
            </a:r>
          </a:p>
          <a:p>
            <a:r>
              <a:rPr lang="en-US" dirty="0" smtClean="0"/>
              <a:t>For amalgam Class I and II preparations , the material is retained in the tooth by developing external tooth walls that converge </a:t>
            </a:r>
            <a:r>
              <a:rPr lang="en-US" dirty="0" err="1" smtClean="0"/>
              <a:t>occlusally</a:t>
            </a:r>
            <a:r>
              <a:rPr lang="en-US" dirty="0" smtClean="0"/>
              <a:t>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0" y="819150"/>
            <a:ext cx="5715000" cy="5219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Composites restorations primarily are retained in the tooth by a micromechanical bond that develops between the material and etched and primed prepared tooth structure.</a:t>
            </a:r>
          </a:p>
          <a:p>
            <a:r>
              <a:rPr lang="en-US" dirty="0" smtClean="0"/>
              <a:t>Cast metal (usually a gold alloy) </a:t>
            </a:r>
            <a:r>
              <a:rPr lang="en-US" dirty="0" err="1" smtClean="0"/>
              <a:t>intracoronal</a:t>
            </a:r>
            <a:r>
              <a:rPr lang="en-US" dirty="0" smtClean="0"/>
              <a:t> restorations rely primarily on almost parallel walls to provide retention.</a:t>
            </a:r>
          </a:p>
          <a:p>
            <a:r>
              <a:rPr lang="en-US" dirty="0" smtClean="0"/>
              <a:t>A small degree of divergence (2-5 degrees per wall ) from the line of draw that would enhance retention form.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greater the vertical height of the walls, the more divergence is permitted.</a:t>
            </a:r>
          </a:p>
          <a:p>
            <a:r>
              <a:rPr lang="en-US" dirty="0" smtClean="0"/>
              <a:t>Close parallelism of prepared walls is a principal retention for cast metal restoration, other being the use of </a:t>
            </a:r>
            <a:r>
              <a:rPr lang="en-US" dirty="0" err="1" smtClean="0"/>
              <a:t>luting</a:t>
            </a:r>
            <a:r>
              <a:rPr lang="en-US" dirty="0" smtClean="0"/>
              <a:t> agent that bonds to the tooth structure.</a:t>
            </a:r>
          </a:p>
          <a:p>
            <a:r>
              <a:rPr lang="en-US" dirty="0" smtClean="0"/>
              <a:t>In class II preparations  an </a:t>
            </a:r>
            <a:r>
              <a:rPr lang="en-US" dirty="0" err="1" smtClean="0"/>
              <a:t>occlusal</a:t>
            </a:r>
            <a:r>
              <a:rPr lang="en-US" dirty="0" smtClean="0"/>
              <a:t> dovetail may aid in preventing the tipping of the restoration by </a:t>
            </a:r>
            <a:r>
              <a:rPr lang="en-US" dirty="0" err="1" smtClean="0"/>
              <a:t>occlusal</a:t>
            </a:r>
            <a:r>
              <a:rPr lang="en-US" dirty="0" smtClean="0"/>
              <a:t> forces. 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Factors for retention form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(1)Frictional retention.</a:t>
            </a:r>
          </a:p>
          <a:p>
            <a:r>
              <a:rPr lang="en-US" dirty="0" smtClean="0"/>
              <a:t>(a)surface area of contact between wall and restorative material.</a:t>
            </a:r>
          </a:p>
          <a:p>
            <a:r>
              <a:rPr lang="en-US" dirty="0" smtClean="0"/>
              <a:t>(b)opposing walls involved.</a:t>
            </a:r>
          </a:p>
          <a:p>
            <a:r>
              <a:rPr lang="en-US" dirty="0" smtClean="0"/>
              <a:t>(c )parallelism of walls</a:t>
            </a:r>
          </a:p>
          <a:p>
            <a:r>
              <a:rPr lang="en-US" dirty="0" smtClean="0"/>
              <a:t>(d)proximity of material and tooth structure.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Frictional retention</a:t>
            </a:r>
            <a:endParaRPr lang="en-IN" dirty="0"/>
          </a:p>
        </p:txBody>
      </p:sp>
      <p:pic>
        <p:nvPicPr>
          <p:cNvPr id="4" name="Content Placeholder 3" descr="DSCN04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409" t="28358" r="29796" b="27605"/>
          <a:stretch>
            <a:fillRect/>
          </a:stretch>
        </p:blipFill>
        <p:spPr>
          <a:xfrm>
            <a:off x="1676400" y="2209800"/>
            <a:ext cx="5257800" cy="3352800"/>
          </a:xfrm>
          <a:ln>
            <a:solidFill>
              <a:schemeClr val="accent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Changing the position of dentinal walls and floors microscopically by using condensation energy within the dentin’s proportional limit can add more gripping action by the tooth on restorative material.</a:t>
            </a:r>
          </a:p>
          <a:p>
            <a:r>
              <a:rPr lang="en-US" dirty="0" smtClean="0"/>
              <a:t>This occurs when to dentin regains its original position while the restorative material rigid, thereby completely obliterating any remaining space in the cavity preparation.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Elastic deformation of dentin.</a:t>
            </a:r>
            <a:endParaRPr lang="en-IN" dirty="0"/>
          </a:p>
        </p:txBody>
      </p:sp>
      <p:pic>
        <p:nvPicPr>
          <p:cNvPr id="4" name="Picture 3" descr="DSCN0496.JPG"/>
          <p:cNvPicPr>
            <a:picLocks noChangeAspect="1"/>
          </p:cNvPicPr>
          <p:nvPr/>
        </p:nvPicPr>
        <p:blipFill>
          <a:blip r:embed="rId2" cstate="print"/>
          <a:srcRect l="20833" t="30000" r="29167" b="17778"/>
          <a:stretch>
            <a:fillRect/>
          </a:stretch>
        </p:blipFill>
        <p:spPr>
          <a:xfrm>
            <a:off x="2133600" y="2438400"/>
            <a:ext cx="4572000" cy="3581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 1. Initial depth for class I cavity is</a:t>
            </a:r>
          </a:p>
          <a:p>
            <a:r>
              <a:rPr lang="en-US" dirty="0" smtClean="0"/>
              <a:t>A. 0.2-0.5 mm into DEJ</a:t>
            </a:r>
          </a:p>
          <a:p>
            <a:r>
              <a:rPr lang="en-US" dirty="0" smtClean="0"/>
              <a:t>B. 0.5-0.8 mm into DEJ</a:t>
            </a:r>
          </a:p>
          <a:p>
            <a:r>
              <a:rPr lang="en-US" dirty="0" smtClean="0"/>
              <a:t>C. 0.8-1.00 mm into dentin</a:t>
            </a:r>
          </a:p>
          <a:p>
            <a:r>
              <a:rPr lang="en-US" dirty="0" smtClean="0"/>
              <a:t>D. &gt; 1 mm into dentin.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ransition advTm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Q. 2 Two carious lesions should be joined when distance between them is:</a:t>
            </a:r>
          </a:p>
          <a:p>
            <a:r>
              <a:rPr lang="en-US" dirty="0" smtClean="0"/>
              <a:t>A. More than 0.5 mm</a:t>
            </a:r>
          </a:p>
          <a:p>
            <a:r>
              <a:rPr lang="en-US" dirty="0" smtClean="0"/>
              <a:t>B. Less than 0.2mm</a:t>
            </a:r>
          </a:p>
          <a:p>
            <a:r>
              <a:rPr lang="en-US" dirty="0" smtClean="0"/>
              <a:t>C. More than 0.2mm</a:t>
            </a:r>
          </a:p>
          <a:p>
            <a:r>
              <a:rPr lang="en-US" dirty="0" smtClean="0"/>
              <a:t>D. Less than 0.5 mm 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ransition advTm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Q. 3 Clearance between two adjacent teeth should be</a:t>
            </a:r>
          </a:p>
          <a:p>
            <a:r>
              <a:rPr lang="en-US" dirty="0" smtClean="0"/>
              <a:t>A. 0.2mm</a:t>
            </a:r>
          </a:p>
          <a:p>
            <a:r>
              <a:rPr lang="en-US" dirty="0" smtClean="0"/>
              <a:t>B. 0.3mm</a:t>
            </a:r>
          </a:p>
          <a:p>
            <a:r>
              <a:rPr lang="en-US" dirty="0" smtClean="0"/>
              <a:t>C. 0.4mm</a:t>
            </a:r>
          </a:p>
          <a:p>
            <a:r>
              <a:rPr lang="en-US" dirty="0" smtClean="0"/>
              <a:t>D. 0.5mm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 advTm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Q.4 </a:t>
            </a:r>
            <a:r>
              <a:rPr lang="en-US" dirty="0" err="1" smtClean="0"/>
              <a:t>Enameloplasty</a:t>
            </a:r>
            <a:r>
              <a:rPr lang="en-US" dirty="0" smtClean="0"/>
              <a:t> is done when</a:t>
            </a:r>
          </a:p>
          <a:p>
            <a:pPr>
              <a:buNone/>
            </a:pPr>
            <a:r>
              <a:rPr lang="en-US" dirty="0" smtClean="0"/>
              <a:t>    A. less than ½ enamel depth is involved</a:t>
            </a:r>
          </a:p>
          <a:p>
            <a:pPr>
              <a:buNone/>
            </a:pPr>
            <a:r>
              <a:rPr lang="en-US" dirty="0" smtClean="0"/>
              <a:t>    B. less than 1/3 of enamel depth is involved</a:t>
            </a:r>
          </a:p>
          <a:p>
            <a:pPr>
              <a:buNone/>
            </a:pPr>
            <a:r>
              <a:rPr lang="en-US" dirty="0" smtClean="0"/>
              <a:t>    C. more than ½ enamel depth is involved</a:t>
            </a:r>
          </a:p>
          <a:p>
            <a:pPr>
              <a:buNone/>
            </a:pPr>
            <a:r>
              <a:rPr lang="en-US" dirty="0" smtClean="0"/>
              <a:t>    D. more than 1/3 of enamel depth is involved.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ransition advTm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DEPTH</a:t>
            </a:r>
            <a:endParaRPr lang="en-US" dirty="0"/>
          </a:p>
        </p:txBody>
      </p:sp>
      <p:pic>
        <p:nvPicPr>
          <p:cNvPr id="4" name="Content Placeholder 3" descr="DSC049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25" r="5296" b="12452"/>
          <a:stretch>
            <a:fillRect/>
          </a:stretch>
        </p:blipFill>
        <p:spPr>
          <a:xfrm>
            <a:off x="1371600" y="1752600"/>
            <a:ext cx="5562600" cy="3962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Q. 5 Resistance form </a:t>
            </a:r>
            <a:r>
              <a:rPr lang="en-US" dirty="0" err="1" smtClean="0"/>
              <a:t>dependes</a:t>
            </a:r>
            <a:r>
              <a:rPr lang="en-US" dirty="0" smtClean="0"/>
              <a:t> on</a:t>
            </a:r>
          </a:p>
          <a:p>
            <a:r>
              <a:rPr lang="en-US" dirty="0" smtClean="0"/>
              <a:t>A. Bulk of </a:t>
            </a:r>
            <a:r>
              <a:rPr lang="en-US" dirty="0" err="1" smtClean="0"/>
              <a:t>restorattion</a:t>
            </a:r>
            <a:endParaRPr lang="en-US" dirty="0" smtClean="0"/>
          </a:p>
          <a:p>
            <a:r>
              <a:rPr lang="en-US" dirty="0" smtClean="0"/>
              <a:t>B. </a:t>
            </a:r>
            <a:r>
              <a:rPr lang="en-US" dirty="0" err="1" smtClean="0"/>
              <a:t>Convergindg</a:t>
            </a:r>
            <a:r>
              <a:rPr lang="en-US" dirty="0" smtClean="0"/>
              <a:t> walls</a:t>
            </a:r>
          </a:p>
          <a:p>
            <a:r>
              <a:rPr lang="en-US" dirty="0" smtClean="0"/>
              <a:t>C. Dovetail</a:t>
            </a:r>
          </a:p>
          <a:p>
            <a:r>
              <a:rPr lang="en-US" dirty="0" smtClean="0"/>
              <a:t>D. </a:t>
            </a:r>
            <a:r>
              <a:rPr lang="en-US" smtClean="0"/>
              <a:t>width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 advTm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 FORM FOR MANDIBULAR FIRST MOLAR</a:t>
            </a:r>
            <a:endParaRPr lang="en-US" dirty="0"/>
          </a:p>
        </p:txBody>
      </p:sp>
      <p:pic>
        <p:nvPicPr>
          <p:cNvPr id="4" name="Content Placeholder 3" descr="DSC04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17" t="3367" r="5805" b="7401"/>
          <a:stretch>
            <a:fillRect/>
          </a:stretch>
        </p:blipFill>
        <p:spPr>
          <a:xfrm>
            <a:off x="1676400" y="1752600"/>
            <a:ext cx="5562600" cy="4038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Form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Establishing outline form  means: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1) Placing preparation margins in positions they will occupy in the final preparation except for finishing enamel walls and margins.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2) Preparing an initial depth of 0.2 to 0.8mm </a:t>
            </a:r>
            <a:r>
              <a:rPr lang="en-US" dirty="0" err="1" smtClean="0">
                <a:solidFill>
                  <a:schemeClr val="tx2"/>
                </a:solidFill>
              </a:rPr>
              <a:t>pulpally</a:t>
            </a:r>
            <a:r>
              <a:rPr lang="en-US" dirty="0" smtClean="0">
                <a:solidFill>
                  <a:schemeClr val="tx2"/>
                </a:solidFill>
              </a:rPr>
              <a:t> of the DEJ position.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1) All friable or weakened enamel should be removed</a:t>
            </a:r>
          </a:p>
          <a:p>
            <a:r>
              <a:rPr lang="en-US" dirty="0" smtClean="0"/>
              <a:t>2) All faults should be included </a:t>
            </a:r>
          </a:p>
          <a:p>
            <a:r>
              <a:rPr lang="en-US" dirty="0" smtClean="0"/>
              <a:t>3) All faults should be placed in a position to afford good finishing of margins of the margins.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1) Preserving </a:t>
            </a:r>
            <a:r>
              <a:rPr lang="en-US" dirty="0" err="1" smtClean="0"/>
              <a:t>cuspal</a:t>
            </a:r>
            <a:r>
              <a:rPr lang="en-US" dirty="0" smtClean="0"/>
              <a:t> strength</a:t>
            </a:r>
          </a:p>
          <a:p>
            <a:r>
              <a:rPr lang="en-US" dirty="0" smtClean="0"/>
              <a:t>2) Preserving marginal ridge </a:t>
            </a:r>
            <a:r>
              <a:rPr lang="en-US" dirty="0" err="1" smtClean="0"/>
              <a:t>strenth</a:t>
            </a:r>
            <a:endParaRPr lang="en-US" dirty="0" smtClean="0"/>
          </a:p>
          <a:p>
            <a:r>
              <a:rPr lang="en-US" dirty="0" smtClean="0"/>
              <a:t>3) </a:t>
            </a:r>
            <a:r>
              <a:rPr lang="en-US" dirty="0" err="1" smtClean="0"/>
              <a:t>Minimising</a:t>
            </a:r>
            <a:r>
              <a:rPr lang="en-US" dirty="0" smtClean="0"/>
              <a:t> </a:t>
            </a:r>
            <a:r>
              <a:rPr lang="en-US" dirty="0" err="1" smtClean="0"/>
              <a:t>faciolingual</a:t>
            </a:r>
            <a:r>
              <a:rPr lang="en-US" dirty="0" smtClean="0"/>
              <a:t> extensions</a:t>
            </a:r>
          </a:p>
          <a:p>
            <a:pPr>
              <a:buNone/>
            </a:pPr>
            <a:r>
              <a:rPr lang="en-US" dirty="0" smtClean="0"/>
              <a:t>    4) Using </a:t>
            </a:r>
            <a:r>
              <a:rPr lang="en-US" dirty="0" err="1" smtClean="0"/>
              <a:t>enameloplasty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5) Connecting two close lesions (&lt;0.5 mm ) apart</a:t>
            </a:r>
          </a:p>
          <a:p>
            <a:pPr>
              <a:buNone/>
            </a:pPr>
            <a:r>
              <a:rPr lang="en-US" dirty="0" smtClean="0"/>
              <a:t>    6) Restricting depth of preparation to 0.2mm for pit &amp; fissure caries/ 0.8 mm for smooth surface lesions.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6DA2-414C-4ECD-9EF6-03FE9E9922F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1409</Words>
  <Application>Microsoft Office PowerPoint</Application>
  <PresentationFormat>On-screen Show (4:3)</PresentationFormat>
  <Paragraphs>188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Tooth Preparation for silver amalgam restorations</vt:lpstr>
      <vt:lpstr>Slide 2</vt:lpstr>
      <vt:lpstr>Slide 3</vt:lpstr>
      <vt:lpstr>Slide 4</vt:lpstr>
      <vt:lpstr>INITIAL DEPTH</vt:lpstr>
      <vt:lpstr>OUTLINE FORM FOR MANDIBULAR FIRST MOLAR</vt:lpstr>
      <vt:lpstr>Outline Form</vt:lpstr>
      <vt:lpstr>Principles </vt:lpstr>
      <vt:lpstr>Features</vt:lpstr>
      <vt:lpstr>For Pit &amp; Fissure Lesions</vt:lpstr>
      <vt:lpstr>Rules for pit &amp; fissure caries</vt:lpstr>
      <vt:lpstr>Slide 12</vt:lpstr>
      <vt:lpstr>Rules for outline form for smooth surface lesions</vt:lpstr>
      <vt:lpstr>PULPAL DEPTH</vt:lpstr>
      <vt:lpstr>Auxillary factors for outline form</vt:lpstr>
      <vt:lpstr>Continued.</vt:lpstr>
      <vt:lpstr>CUSP CAPPING</vt:lpstr>
      <vt:lpstr>Enameloplasty</vt:lpstr>
      <vt:lpstr>ENAMELOPLASTY</vt:lpstr>
      <vt:lpstr>Slide 20</vt:lpstr>
      <vt:lpstr>Slide 21</vt:lpstr>
      <vt:lpstr>Slide 22</vt:lpstr>
      <vt:lpstr>Slide 23</vt:lpstr>
      <vt:lpstr>Slide 24</vt:lpstr>
      <vt:lpstr>Primary Resistance Form</vt:lpstr>
      <vt:lpstr>Slide 26</vt:lpstr>
      <vt:lpstr>Slide 27</vt:lpstr>
      <vt:lpstr>Stress patterns of teeth Anterior teeth</vt:lpstr>
      <vt:lpstr>Slide 29</vt:lpstr>
      <vt:lpstr>Slide 30</vt:lpstr>
      <vt:lpstr>Slide 31</vt:lpstr>
      <vt:lpstr>Resistance form</vt:lpstr>
      <vt:lpstr>Resistance form</vt:lpstr>
      <vt:lpstr>Resistance form</vt:lpstr>
      <vt:lpstr>Slide 35</vt:lpstr>
      <vt:lpstr>Fcators affecting resistance form</vt:lpstr>
      <vt:lpstr>Slide 37</vt:lpstr>
      <vt:lpstr>Slide 38</vt:lpstr>
      <vt:lpstr>Slide 39</vt:lpstr>
      <vt:lpstr>Slide 40</vt:lpstr>
      <vt:lpstr>Slide 41</vt:lpstr>
      <vt:lpstr>Additional Factors for retention form</vt:lpstr>
      <vt:lpstr>Frictional retention</vt:lpstr>
      <vt:lpstr>Slide 44</vt:lpstr>
      <vt:lpstr>Slide 45</vt:lpstr>
      <vt:lpstr>MCQs</vt:lpstr>
      <vt:lpstr>Slide 47</vt:lpstr>
      <vt:lpstr>Slide 48</vt:lpstr>
      <vt:lpstr>Slide 49</vt:lpstr>
      <vt:lpstr>Slide 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Tooth Preparation for silver amalgam restorations</dc:title>
  <dc:creator>Rhythm</dc:creator>
  <cp:lastModifiedBy>VIVEKK36</cp:lastModifiedBy>
  <cp:revision>1</cp:revision>
  <dcterms:created xsi:type="dcterms:W3CDTF">2006-08-16T00:00:00Z</dcterms:created>
  <dcterms:modified xsi:type="dcterms:W3CDTF">2014-10-18T10:01:11Z</dcterms:modified>
</cp:coreProperties>
</file>